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0" r:id="rId2"/>
    <p:sldId id="288" r:id="rId3"/>
    <p:sldId id="298" r:id="rId4"/>
    <p:sldId id="296" r:id="rId5"/>
    <p:sldId id="297" r:id="rId6"/>
    <p:sldId id="299" r:id="rId7"/>
    <p:sldId id="300" r:id="rId8"/>
    <p:sldId id="301" r:id="rId9"/>
    <p:sldId id="302" r:id="rId10"/>
    <p:sldId id="303" r:id="rId11"/>
    <p:sldId id="306" r:id="rId12"/>
    <p:sldId id="304" r:id="rId13"/>
    <p:sldId id="307" r:id="rId14"/>
    <p:sldId id="305" r:id="rId15"/>
    <p:sldId id="295" r:id="rId16"/>
    <p:sldId id="294" r:id="rId17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434343"/>
    <a:srgbClr val="525252"/>
    <a:srgbClr val="F7F7F7"/>
    <a:srgbClr val="EDEDED"/>
    <a:srgbClr val="F4C600"/>
    <a:srgbClr val="FFE47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19" autoAdjust="0"/>
    <p:restoredTop sz="94643" autoAdjust="0"/>
  </p:normalViewPr>
  <p:slideViewPr>
    <p:cSldViewPr>
      <p:cViewPr varScale="1">
        <p:scale>
          <a:sx n="62" d="100"/>
          <a:sy n="62" d="100"/>
        </p:scale>
        <p:origin x="82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235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E4E6149-36D0-45D3-9EF6-30B34A42DD09}" type="slidenum">
              <a:rPr lang="de-AT" altLang="de-DE"/>
              <a:pPr>
                <a:defRPr/>
              </a:pPr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420354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A2025C5-7D08-43FE-826C-53727F5DCBA6}" type="datetimeFigureOut">
              <a:rPr lang="de-AT"/>
              <a:pPr>
                <a:defRPr/>
              </a:pPr>
              <a:t>05.10.2022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Formatvorlagen des Textmasters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CE8346A-EA4D-4400-8210-9A03B6CC377C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5601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  <p:sp>
        <p:nvSpPr>
          <p:cNvPr id="3" name="Rectangle 1034"/>
          <p:cNvSpPr>
            <a:spLocks noChangeArrowheads="1"/>
          </p:cNvSpPr>
          <p:nvPr userDrawn="1"/>
        </p:nvSpPr>
        <p:spPr bwMode="auto">
          <a:xfrm>
            <a:off x="4252913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</p:spTree>
    <p:extLst>
      <p:ext uri="{BB962C8B-B14F-4D97-AF65-F5344CB8AC3E}">
        <p14:creationId xmlns:p14="http://schemas.microsoft.com/office/powerpoint/2010/main" val="3072143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D7DD2-1143-46E7-9716-D60B035D6CC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326074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10400" y="457200"/>
            <a:ext cx="1981200" cy="5334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66800" y="457200"/>
            <a:ext cx="5791200" cy="5334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0B4FB-D427-4C1B-9A62-329E1DAA0F4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649492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1066800" y="457200"/>
            <a:ext cx="7924800" cy="53340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0D3FE-F573-4583-8B03-539E83C5A0D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74294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78A8F-64C0-429C-9E70-C6C5071CC03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08476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F1341-8B46-49CC-AECA-419766F4A0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29051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695700" cy="41910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14900" y="1600200"/>
            <a:ext cx="3695700" cy="41910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BF0A0-A2B2-46FF-8D18-7CB99DE0DE4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4053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5B3FD-335B-4549-AF13-D6E3103E21F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81342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F0E52-48F0-4E67-A7AC-404D9786D93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29089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D9AC9-60AB-4590-9634-68613AA5819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262949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9FA66-4009-4955-BED3-40086E2782A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61971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84B49-9EB6-499F-B069-574639E8691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  <p:extLst>
      <p:ext uri="{BB962C8B-B14F-4D97-AF65-F5344CB8AC3E}">
        <p14:creationId xmlns:p14="http://schemas.microsoft.com/office/powerpoint/2010/main" val="198094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 userDrawn="1"/>
        </p:nvSpPr>
        <p:spPr bwMode="auto">
          <a:xfrm>
            <a:off x="609600" y="0"/>
            <a:ext cx="8534400" cy="6248400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572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00200"/>
            <a:ext cx="75438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AT" altLang="de-DE" smtClean="0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FFE47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  <p:sp>
        <p:nvSpPr>
          <p:cNvPr id="1030" name="Rectangle 8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F4C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  <p:sp>
        <p:nvSpPr>
          <p:cNvPr id="1031" name="Line 9"/>
          <p:cNvSpPr>
            <a:spLocks noChangeShapeType="1"/>
          </p:cNvSpPr>
          <p:nvPr userDrawn="1"/>
        </p:nvSpPr>
        <p:spPr bwMode="auto">
          <a:xfrm>
            <a:off x="0" y="6096000"/>
            <a:ext cx="914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32" name="Line 10"/>
          <p:cNvSpPr>
            <a:spLocks noChangeShapeType="1"/>
          </p:cNvSpPr>
          <p:nvPr userDrawn="1"/>
        </p:nvSpPr>
        <p:spPr bwMode="auto">
          <a:xfrm>
            <a:off x="685800" y="1219200"/>
            <a:ext cx="0" cy="563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33" name="Rectangle 12"/>
          <p:cNvSpPr>
            <a:spLocks noChangeArrowheads="1"/>
          </p:cNvSpPr>
          <p:nvPr userDrawn="1"/>
        </p:nvSpPr>
        <p:spPr bwMode="auto">
          <a:xfrm>
            <a:off x="4252913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de-AT" altLang="de-DE" smtClean="0"/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41313"/>
            <a:ext cx="942975" cy="801687"/>
          </a:xfrm>
          <a:prstGeom prst="rect">
            <a:avLst/>
          </a:prstGeom>
          <a:solidFill>
            <a:srgbClr val="FF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4C6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AB02200-1F37-4C33-BFB0-DD6F53326A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248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000">
                <a:latin typeface="+mj-lt"/>
              </a:defRPr>
            </a:lvl1pPr>
          </a:lstStyle>
          <a:p>
            <a:pPr>
              <a:defRPr/>
            </a:pPr>
            <a:r>
              <a:rPr lang="de-DE" altLang="de-DE"/>
              <a:t>Projekte und Initiativen von und für ältere Menschen.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-"/>
        <a:defRPr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 smtClean="0"/>
              <a:t>Dr. Rosemarie Kurz, Austrian Student Union, Departement for Intergenerational </a:t>
            </a:r>
            <a:r>
              <a:rPr lang="de-DE" altLang="de-DE" sz="1100" dirty="0" err="1" smtClean="0"/>
              <a:t>Issues</a:t>
            </a:r>
            <a:r>
              <a:rPr lang="de-DE" altLang="de-DE" sz="1100" dirty="0" smtClean="0"/>
              <a:t>, University Graz</a:t>
            </a:r>
            <a:endParaRPr lang="de-DE" altLang="de-DE" sz="11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4388" y="46038"/>
            <a:ext cx="8302625" cy="1870075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de-DE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CITY HALL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City Concert and Exhibition Hall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16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Zalaegerszeg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HUNGARY</a:t>
            </a:r>
            <a:endParaRPr lang="de-DE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old age, how to stay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active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de-AT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Happiness</a:t>
            </a:r>
            <a:r>
              <a:rPr lang="de-AT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b="1" dirty="0">
                <a:latin typeface="Calibri" panose="020F0502020204030204" pitchFamily="34" charset="0"/>
                <a:cs typeface="Calibri" panose="020F0502020204030204" pitchFamily="34" charset="0"/>
              </a:rPr>
              <a:t>in Old Age </a:t>
            </a:r>
            <a:r>
              <a:rPr lang="de-AT" b="1" dirty="0" err="1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de-AT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b="1" dirty="0" err="1">
                <a:latin typeface="Calibri" panose="020F0502020204030204" pitchFamily="34" charset="0"/>
                <a:cs typeface="Calibri" panose="020F0502020204030204" pitchFamily="34" charset="0"/>
              </a:rPr>
              <a:t>Activity</a:t>
            </a:r>
            <a:r>
              <a:rPr lang="de-AT" b="1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e-AT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endParaRPr lang="de-AT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de-DE" sz="16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Dr.in Rosemarie Kurz</a:t>
            </a:r>
          </a:p>
          <a:p>
            <a:pPr marL="0" indent="0" algn="ctr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de-DE" altLang="de-DE" sz="1800" dirty="0" smtClean="0"/>
          </a:p>
        </p:txBody>
      </p:sp>
      <p:pic>
        <p:nvPicPr>
          <p:cNvPr id="5124" name="Picture 15" descr="uhrturmgraz-schlossberg_g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785938"/>
            <a:ext cx="362585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53"/>
          <p:cNvSpPr txBox="1">
            <a:spLocks noChangeArrowheads="1"/>
          </p:cNvSpPr>
          <p:nvPr/>
        </p:nvSpPr>
        <p:spPr bwMode="auto">
          <a:xfrm>
            <a:off x="5076825" y="4198938"/>
            <a:ext cx="34099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-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 b="1">
                <a:solidFill>
                  <a:srgbClr val="00B050"/>
                </a:solidFill>
                <a:latin typeface="Cambria" panose="02040503050406030204" pitchFamily="18" charset="0"/>
              </a:rPr>
              <a:t>GRAZ Capital from Styria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Country:	Austria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Area:	83.879 km²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Inhabitants:	8.498.000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City:	Graz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Area : 	127,56 km²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Inhabitants:	269.365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Birth Rate:	8,69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200">
                <a:solidFill>
                  <a:srgbClr val="325176"/>
                </a:solidFill>
                <a:latin typeface="Cambria" panose="02040503050406030204" pitchFamily="18" charset="0"/>
              </a:rPr>
              <a:t>People &gt; 65:	21 %</a:t>
            </a:r>
          </a:p>
        </p:txBody>
      </p:sp>
      <p:pic>
        <p:nvPicPr>
          <p:cNvPr id="5126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513" y="3808413"/>
            <a:ext cx="3736975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1203325" y="1341438"/>
            <a:ext cx="7345363" cy="3792537"/>
          </a:xfrm>
        </p:spPr>
        <p:txBody>
          <a:bodyPr/>
          <a:lstStyle/>
          <a:p>
            <a:pPr marL="400050" lvl="1" indent="0">
              <a:buFontTx/>
              <a:buNone/>
            </a:pPr>
            <a:r>
              <a:rPr lang="hu-HU" altLang="de-DE" smtClean="0"/>
              <a:t>Ha 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jövőben</a:t>
            </a:r>
            <a:r>
              <a:rPr lang="hu-HU" altLang="de-DE" smtClean="0"/>
              <a:t> az emberi élettartam akár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120 évre is meghosszabbítható, a középkorúság 80 éves korban kezdődik</a:t>
            </a:r>
            <a:r>
              <a:rPr lang="hu-HU" altLang="de-DE" smtClean="0"/>
              <a:t>. </a:t>
            </a:r>
            <a:endParaRPr lang="de-AT" altLang="de-DE" smtClean="0"/>
          </a:p>
          <a:p>
            <a:pPr marL="400050" lvl="1" indent="0">
              <a:buFontTx/>
              <a:buNone/>
            </a:pPr>
            <a:r>
              <a:rPr lang="hu-HU" altLang="de-DE" smtClean="0"/>
              <a:t>Sokak számára ezek a kilátások tiszta örömöt jelentenek, míg mások számára inkább rémálomként hatnak. Ha az orvosi paradigma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jólét </a:t>
            </a:r>
            <a:r>
              <a:rPr lang="hu-HU" altLang="de-DE" smtClean="0"/>
              <a:t>irányába halad, akkor már ma több pénzt kellene felszabadítani az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egészségügyi </a:t>
            </a:r>
            <a:r>
              <a:rPr lang="hu-HU" altLang="de-DE" smtClean="0"/>
              <a:t>és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szociális ágazat aktiváló intézkedéseire</a:t>
            </a:r>
            <a:r>
              <a:rPr lang="hu-HU" altLang="de-DE" smtClean="0"/>
              <a:t>.</a:t>
            </a:r>
            <a:endParaRPr lang="de-AT" altLang="de-DE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25538" y="765175"/>
            <a:ext cx="7866062" cy="46799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Igények, elvárások, programok a különböző korcsoportok számára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(UNECE Bécs 2012)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Gyermekkor és serdülőkor 18 éves korig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Fiatalkorúak 18-29 </a:t>
            </a:r>
            <a:r>
              <a:rPr lang="de-AT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Fiatal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felnőttek 30-45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Középgenerációs csoport 46-74 éves korig </a:t>
            </a:r>
            <a:endParaRPr lang="de-AT" sz="2600" b="1" dirty="0">
              <a:solidFill>
                <a:srgbClr val="00B05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Idősebbek 75 - 89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Idős idősek 89 - nyitott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Az Idősek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jóléte a fizikai, pszichológiai, mentális, értelmi, érzelmi és szociális egészség szempontjából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szorosan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összefügg 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többi l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akossági csoport megértésével, elfogadásával és megbecsülésével</a:t>
            </a: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de-DE" altLang="de-DE" sz="2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de-DE" sz="2600" b="1" kern="0" dirty="0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2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63600" y="914400"/>
            <a:ext cx="8280400" cy="55435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kern="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Miért </a:t>
            </a:r>
            <a:r>
              <a:rPr lang="hu-HU" sz="260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nevezik a mai társadalmakat "öregedő társadalmaknak"?</a:t>
            </a:r>
            <a:endParaRPr lang="de-AT" sz="2600" b="1" kern="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EU-ban az 50 év felettiek száma 2005 és 2050 között 35%-kal fog növekedni.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85 év felettiek száma 2050-re megháromszorozódik</a:t>
            </a: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kern="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Megoldások</a:t>
            </a:r>
            <a:r>
              <a:rPr lang="hu-HU" sz="260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???? Az idősebb lakosság nagyobb mértékű részvétele a foglalkoztatásban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digitális készségek, hatékony egészségügyi és szociális ellátási szolgáltatások, valamint a korosztályok közötti szorosabb kapcsolat.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Sürgős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újragondolásra van szükség ahelyett, hogy az idősekre a társadalom teherként tekintene!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de-DE" altLang="de-DE" sz="16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de-AT" sz="1600" dirty="0" smtClean="0">
              <a:solidFill>
                <a:srgbClr val="000000"/>
              </a:solidFill>
              <a:latin typeface="Verdana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de-AT" sz="1600" dirty="0">
              <a:solidFill>
                <a:srgbClr val="000000"/>
              </a:solidFill>
              <a:latin typeface="Verdana"/>
            </a:endParaRPr>
          </a:p>
          <a:p>
            <a:pPr>
              <a:spcAft>
                <a:spcPts val="0"/>
              </a:spcAft>
              <a:defRPr/>
            </a:pPr>
            <a:endParaRPr lang="de-AT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2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8888" y="1557338"/>
            <a:ext cx="7097712" cy="22320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kern="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"Fontos felismerni, hogy az idősek még mindig képesek hozzájárulni a társadalmi problémák megoldásához, és ezt akarják is tenni" </a:t>
            </a:r>
            <a:endParaRPr lang="de-AT" sz="2600" b="1" kern="0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(Donicht- Fluck 1990)</a:t>
            </a:r>
            <a:endParaRPr lang="de-AT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de-AT" sz="11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altLang="de-DE" sz="20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de-DE" altLang="de-DE" sz="16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de-AT" sz="1600" dirty="0" smtClean="0">
              <a:solidFill>
                <a:srgbClr val="000000"/>
              </a:solidFill>
              <a:latin typeface="Verdana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de-AT" sz="1600" dirty="0">
              <a:solidFill>
                <a:srgbClr val="000000"/>
              </a:solidFill>
              <a:latin typeface="Verdana"/>
            </a:endParaRPr>
          </a:p>
          <a:p>
            <a:pPr>
              <a:spcAft>
                <a:spcPts val="0"/>
              </a:spcAft>
              <a:defRPr/>
            </a:pPr>
            <a:endParaRPr lang="de-AT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2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9163" y="671513"/>
            <a:ext cx="7939087" cy="597693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55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hu-HU" sz="255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harmadik életkor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" a 65 év utáni korosztályra vonatkozó meghosszabbított középkorúság.</a:t>
            </a:r>
            <a:endParaRPr lang="de-AT" sz="25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A "</a:t>
            </a:r>
            <a:r>
              <a:rPr lang="hu-HU" sz="255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Negyedik korba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" a gyengébb, törékenyebb, idős nyugdíjasok tartoznak! </a:t>
            </a:r>
            <a:r>
              <a:rPr lang="de-AT" sz="255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de-AT" sz="25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255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gyengeség, törékenység okai: </a:t>
            </a:r>
            <a:r>
              <a:rPr lang="hu-HU" sz="2550" dirty="0" smtClean="0">
                <a:latin typeface="Calibri" panose="020F0502020204030204" pitchFamily="34" charset="0"/>
                <a:cs typeface="Calibri" panose="020F0502020204030204" pitchFamily="34" charset="0"/>
              </a:rPr>
              <a:t>alacsonyabb életminőség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, általános egészségromlás, kevesebb személyes autonómia. </a:t>
            </a:r>
            <a:endParaRPr lang="de-AT" sz="25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Az </a:t>
            </a:r>
            <a:r>
              <a:rPr lang="hu-HU" sz="255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e-integrációnak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 figyelembe kell vennie ezt a törékenységet, és elő kell segítenie az önálló életvitelt. </a:t>
            </a:r>
            <a:endParaRPr lang="de-AT" sz="25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Új </a:t>
            </a:r>
            <a:r>
              <a:rPr lang="hu-HU" sz="255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modellek v</a:t>
            </a:r>
            <a:r>
              <a:rPr lang="hu-HU" sz="2550" dirty="0">
                <a:latin typeface="Calibri" panose="020F0502020204030204" pitchFamily="34" charset="0"/>
                <a:cs typeface="Calibri" panose="020F0502020204030204" pitchFamily="34" charset="0"/>
              </a:rPr>
              <a:t>annak kialakulóban, amelyekben a gyenge, idős emberek otthon élhetnek, gondozási szolgáltatások segítségével! </a:t>
            </a:r>
            <a:endParaRPr lang="de-AT" sz="25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550" b="1" kern="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lényeg nem az, hogy az élethez adjunk éveket, hanem életet az évekhez.</a:t>
            </a:r>
            <a:endParaRPr lang="de-AT" sz="2550" b="1" kern="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GB" altLang="de-DE" sz="2000" kern="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de-AT" sz="20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de-AT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	</a:t>
            </a:r>
          </a:p>
          <a:p>
            <a:pPr>
              <a:spcAft>
                <a:spcPts val="0"/>
              </a:spcAft>
              <a:defRPr/>
            </a:pPr>
            <a:endParaRPr lang="de-AT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2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 smtClean="0"/>
              <a:t>Dr. Rosemarie Kurz, Austrian Student Union, Departement for Intergenerational </a:t>
            </a:r>
            <a:r>
              <a:rPr lang="de-DE" altLang="de-DE" sz="1100" dirty="0" err="1" smtClean="0"/>
              <a:t>Issues</a:t>
            </a:r>
            <a:r>
              <a:rPr lang="de-DE" altLang="de-DE" sz="1100" dirty="0" smtClean="0"/>
              <a:t>, University Graz</a:t>
            </a:r>
            <a:endParaRPr lang="de-DE" altLang="de-DE" sz="11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5888"/>
            <a:ext cx="7777163" cy="508635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Activity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in old age, how to stay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active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de-DE" b="1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de-AT" sz="8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"A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mindenkiért való társadalom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olyan társadalom, amely struktúráit és működését, valamint elveit és terveit mindenki szükségleteihez és képességeihez igazítja, ezáltal mindenki potenciálját felszabadítja, mindenki javára.” </a:t>
            </a:r>
            <a:r>
              <a:rPr lang="hu-HU" sz="1200" dirty="0">
                <a:latin typeface="Calibri" panose="020F0502020204030204" pitchFamily="34" charset="0"/>
                <a:cs typeface="Calibri" panose="020F0502020204030204" pitchFamily="34" charset="0"/>
              </a:rPr>
              <a:t>UNO 1995</a:t>
            </a:r>
            <a:endParaRPr lang="de-A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minden nemzedékért igazságosság akkor valósul meg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ha a jövő nemzedékek ugyanolyan lehetőségekkel rendelkeznek, mint elődeik.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endParaRPr lang="de-DE" altLang="de-DE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 smtClean="0"/>
              <a:t>Dr. Rosemarie </a:t>
            </a:r>
            <a:r>
              <a:rPr lang="de-DE" altLang="de-DE" sz="1100" dirty="0" err="1" smtClean="0"/>
              <a:t>Kurzm</a:t>
            </a:r>
            <a:r>
              <a:rPr lang="de-DE" altLang="de-DE" sz="1100" smtClean="0"/>
              <a:t> Austrian </a:t>
            </a:r>
            <a:r>
              <a:rPr lang="de-DE" altLang="de-DE" sz="1100" dirty="0" smtClean="0"/>
              <a:t>Student Union, Departement for Intergenerational </a:t>
            </a:r>
            <a:r>
              <a:rPr lang="de-DE" altLang="de-DE" sz="1100" dirty="0" err="1" smtClean="0"/>
              <a:t>Issues</a:t>
            </a:r>
            <a:r>
              <a:rPr lang="de-DE" altLang="de-DE" sz="1100" dirty="0" smtClean="0"/>
              <a:t>, University Graz</a:t>
            </a:r>
            <a:endParaRPr lang="de-DE" altLang="de-DE" sz="11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0"/>
            <a:ext cx="8388350" cy="6092825"/>
          </a:xfrm>
        </p:spPr>
        <p:txBody>
          <a:bodyPr/>
          <a:lstStyle/>
          <a:p>
            <a:pPr>
              <a:defRPr/>
            </a:pPr>
            <a:endParaRPr lang="de-DE" sz="12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Activity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in old age, how to stay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active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de-DE" sz="1600" b="1" dirty="0" smtClean="0"/>
              <a:t>	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altLang="de-DE" sz="2400" b="1" dirty="0" smtClean="0"/>
              <a:t>Solidarity between Generations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elefántokról azt mondják, hogy elérik az öregkort és a bölcsességet. A nőstény állatok csordában élnek a fiatalokkal. Amikor kevés a víz, az öregek több vízlelőhelyre emlékeznek, mint a fiatalok! Amikor vizet találnak, a fiatal állatok élvezhetik először a vizet. A trappolás tempója úgy van kialakítva, hogy a kisállatok és az idős állatok is lépést tudnak tartani a többiekkel. Amikor az élet a végéhez ér, az elefántcsorda az ormányával vigasztalja az öreg, haldokló állatot.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altLang="de-DE" sz="1600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de-DE" sz="1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de-DE" altLang="de-DE" sz="16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de-DE" altLang="de-DE" sz="1600" dirty="0" smtClean="0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4835525"/>
            <a:ext cx="6413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5189538"/>
            <a:ext cx="64135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475" y="4597400"/>
            <a:ext cx="63976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Grafi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4595813"/>
            <a:ext cx="63976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Grafi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5375275"/>
            <a:ext cx="6413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765175"/>
            <a:ext cx="6413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5516563"/>
            <a:ext cx="63976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4979988"/>
            <a:ext cx="63976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Grafi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5276850"/>
            <a:ext cx="6413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Grafik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5353050"/>
            <a:ext cx="639763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 smtClean="0"/>
              <a:t>Dr. Rosemarie Kurz, Austrian Student Union, Departement for Intergenerational </a:t>
            </a:r>
            <a:r>
              <a:rPr lang="de-DE" altLang="de-DE" sz="1100" dirty="0" err="1" smtClean="0"/>
              <a:t>Issues</a:t>
            </a:r>
            <a:r>
              <a:rPr lang="de-DE" altLang="de-DE" sz="1100" dirty="0" smtClean="0"/>
              <a:t>, University Graz</a:t>
            </a:r>
            <a:endParaRPr lang="de-DE" altLang="de-DE" sz="11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60350"/>
            <a:ext cx="8302625" cy="6092825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old age, how to stay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active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Clr>
                <a:srgbClr val="434343"/>
              </a:buClr>
              <a:buFont typeface="+mj-lt"/>
              <a:buAutoNum type="arabicPeriod"/>
              <a:defRPr/>
            </a:pPr>
            <a:r>
              <a:rPr lang="hu-HU" sz="2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Éveket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nyerni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- új utak az öregkor felé!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Ez egy kritikus esemény, a hivatás utáni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élet megkezdése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hivatás utáni élet mentes a szakmai kötelezettségektől.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idősebbeknek most van idejük arra, hogy régóta dédelgetett vágyakkal, vágyakozásokkal és álmokkal foglalkozzanak, vagy új kihívásokat keressenek!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de-AT" sz="2600" b="1" dirty="0" smtClean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hu-HU" sz="2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Az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egészség nem minden, </a:t>
            </a:r>
            <a:endParaRPr lang="de-AT" sz="2600" b="1" dirty="0" smtClean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hu-HU" sz="2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egészség nélkül minden </a:t>
            </a:r>
            <a:r>
              <a:rPr lang="hu-HU" sz="2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semmi!</a:t>
            </a:r>
            <a:r>
              <a:rPr lang="de-AT" sz="26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hu-HU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Schopenhauer</a:t>
            </a:r>
            <a:endParaRPr lang="de-A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de-AT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endParaRPr lang="de-DE" alt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777875" y="6165850"/>
            <a:ext cx="7924800" cy="457200"/>
          </a:xfrm>
        </p:spPr>
        <p:txBody>
          <a:bodyPr/>
          <a:lstStyle/>
          <a:p>
            <a:pPr>
              <a:defRPr/>
            </a:pPr>
            <a:r>
              <a:rPr lang="de-DE" altLang="de-DE" sz="1100" dirty="0" smtClean="0"/>
              <a:t>Dr. Rosemarie Kurz, Austrian Student Union, Departement for Intergenerational </a:t>
            </a:r>
            <a:r>
              <a:rPr lang="de-DE" altLang="de-DE" sz="1100" dirty="0" err="1" smtClean="0"/>
              <a:t>Issues</a:t>
            </a:r>
            <a:r>
              <a:rPr lang="de-DE" altLang="de-DE" sz="1100" dirty="0" smtClean="0"/>
              <a:t>, University Graz</a:t>
            </a:r>
            <a:endParaRPr lang="de-DE" altLang="de-DE" sz="11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73025"/>
            <a:ext cx="7561262" cy="6092825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  <a:defRPr/>
            </a:pPr>
            <a:r>
              <a:rPr lang="en-US" altLang="de-DE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in old age, how to stay active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endParaRPr lang="en-US" altLang="de-DE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 smtClean="0">
                <a:solidFill>
                  <a:srgbClr val="31313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változás fázisában fontos visszatekinteni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korábbi életszakaszokra. Ebből a visszatekintésből az idősödő ember újult erővel tekinthet előre.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solidFill>
                  <a:srgbClr val="31313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önmagáért való felelősségvállalás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idősek egyik legfontosabb életfeladata egy olyan világban, ahol az orvosi rendszer arra kényszeríti az orvosokat, hogy inkább a betegséggel, mint az egészséggel foglalkozzanak.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solidFill>
                  <a:srgbClr val="31313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Fel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kell ismernünk különleges személyes erőforrásainkat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és meg kell tanulnunk használni őket.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39825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>
          <a:xfrm>
            <a:off x="971550" y="1125538"/>
            <a:ext cx="7810500" cy="5470525"/>
          </a:xfrm>
        </p:spPr>
        <p:txBody>
          <a:bodyPr/>
          <a:lstStyle/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Idősebb korban a funkcionális tartalékok csökkennek, és a fogyatkozó fizikai képességek miatt nő a megbetegedés valószínűsége!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mozgásos tevékenységek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ezért egyre fontosabbá válnak. Úgy tekintenek rájuk, mint a "fiatalság forrására"!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solidFill>
                  <a:srgbClr val="31313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ármilyen sport "lelassíthatja" és élettani értelemben "késleltetheti"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az öregedési folyamatot, vagy akár vissza is fordíthatja azt.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1725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936625" y="1268413"/>
            <a:ext cx="7537450" cy="5327650"/>
          </a:xfrm>
        </p:spPr>
        <p:txBody>
          <a:bodyPr/>
          <a:lstStyle/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változás fázisában fontos visszatekinteni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 a korábbi életszakaszokra.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Ebből a visszatekintésből az öregedő ember újult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erővel tekinthet előre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 személyes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"egészségtemplom"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több pilléren áll. 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Ezek a pillérek kapcsolatban állnak egymással!</a:t>
            </a:r>
            <a:endParaRPr lang="de-AT" altLang="de-DE" sz="2600" b="1" smtClean="0">
              <a:solidFill>
                <a:srgbClr val="00B05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/>
            <a:endParaRPr lang="de-AT" altLang="de-DE" smtClean="0">
              <a:cs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09663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"Activity in old age, how to stay active".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1268413"/>
            <a:ext cx="8064500" cy="318135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Ez az öt egészségtényező biztosítja jólétünket.</a:t>
            </a:r>
            <a:endParaRPr lang="de-AT" sz="2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kiegyensúlyozott táplálkozás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napi fitneszprogram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olvasás és 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tanulás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közösségi hálózatokban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való részvétel és 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közösségért végzett tevékenységek</a:t>
            </a: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720725" y="927100"/>
            <a:ext cx="8423275" cy="5543550"/>
          </a:xfrm>
        </p:spPr>
        <p:txBody>
          <a:bodyPr/>
          <a:lstStyle/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Az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egészség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 az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aktivitás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 és a konvivialitás (= a tudatos életre való képesség) előfeltétele, egyben 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tevékenység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és a saját testtel való közvetlen foglalkozáson túlmutató orientáció eredménye.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digitális készségek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lehetővé teszik a társadalmi részvételt, növelik az időskori függetlenséget és elősegítik a társadalmi beilleszkedést.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 Földünk olyan gyönyörű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! Szeretnénk, ha unokáinknak is megmaradna. "Mit tehetek a környezetemben, hogy megőrizzem a Földünket?" 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Verdana" panose="020B0604030504040204" pitchFamily="34" charset="0"/>
              <a:buAutoNum type="arabicPeriod"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Szép 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dolog valami értelmes dolgot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tenni egy csoport hasonlóan gondolkodó emberrel</a:t>
            </a:r>
            <a:r>
              <a:rPr lang="de-AT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0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1006475" y="750888"/>
            <a:ext cx="7740650" cy="547211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Aaron Antonovsky 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orvosszociológus az egészség "</a:t>
            </a:r>
            <a:r>
              <a:rPr lang="hu-HU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folytonossági modelljét</a:t>
            </a: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" pártolja.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Ebben az egészséget támogató védőfaktorok szerepelnek. 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Miért maradnak az emberek egészségesek a lehetséges kockázati tényezők ellenére?</a:t>
            </a:r>
            <a:endParaRPr lang="de-AT" altLang="de-DE" sz="26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de-DE" sz="1800" b="1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koherencia </a:t>
            </a:r>
            <a:r>
              <a:rPr lang="en-US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az egyén azon képessége, hogy kapcsolatot érezzen önmagával vagy a társadalmi struktúrával. </a:t>
            </a:r>
            <a:r>
              <a:rPr lang="en-US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Jó érzés az összetartozás</a:t>
            </a:r>
            <a:r>
              <a:rPr lang="en-US" altLang="de-DE" sz="2600" smtClean="0">
                <a:latin typeface="Calibri" panose="020F0502020204030204" pitchFamily="34" charset="0"/>
                <a:cs typeface="Calibri" panose="020F0502020204030204" pitchFamily="34" charset="0"/>
              </a:rPr>
              <a:t>. A sport pozitívan befolyásolhatja ezt a „jó érzést”, közvetlenül pedig a közérzetet, gátolja a feszültséget. </a:t>
            </a:r>
            <a:r>
              <a:rPr lang="en-US" altLang="de-DE" sz="2600" b="1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sportot be kell építeni az élet fogalmába.</a:t>
            </a:r>
            <a:endParaRPr lang="de-AT" altLang="de-DE" sz="240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66675"/>
            <a:ext cx="7924800" cy="620713"/>
          </a:xfrm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Activity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 old age, how to stay </a:t>
            </a: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active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650" y="1268413"/>
            <a:ext cx="7920038" cy="3090862"/>
          </a:xfrm>
        </p:spPr>
        <p:txBody>
          <a:bodyPr/>
          <a:lstStyle/>
          <a:p>
            <a:pPr marL="400050" lvl="1" indent="0">
              <a:spcAft>
                <a:spcPts val="0"/>
              </a:spcAft>
              <a:buFontTx/>
              <a:buNone/>
              <a:defRPr/>
            </a:pP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 megelőző intézkedések különösen akkor hatékonyak, ha életmódváltással kombinálják: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1" indent="-457200">
              <a:spcAft>
                <a:spcPts val="0"/>
              </a:spcAft>
              <a:buFont typeface="+mj-lt"/>
              <a:buAutoNum type="arabicPeriod"/>
              <a:defRPr/>
            </a:pP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napi testmozgás-edzés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, a megfelelő táplálkozás,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1" indent="-457200">
              <a:spcAft>
                <a:spcPts val="0"/>
              </a:spcAft>
              <a:buFont typeface="+mj-lt"/>
              <a:buAutoNum type="arabicPeriod"/>
              <a:defRPr/>
            </a:pP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kevés alkohol, a nikotintól való tartózkodás és </a:t>
            </a:r>
            <a:endParaRPr lang="de-AT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57250" lvl="1" indent="-457200">
              <a:spcAft>
                <a:spcPts val="0"/>
              </a:spcAft>
              <a:buFont typeface="+mj-lt"/>
              <a:buAutoNum type="arabicPeriod"/>
              <a:defRPr/>
            </a:pP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stresszhelyzetek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 relaxálási fázisokkal való </a:t>
            </a:r>
            <a:r>
              <a:rPr lang="hu-HU" sz="2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kompenzálása </a:t>
            </a:r>
            <a:r>
              <a:rPr lang="hu-HU" sz="2600" dirty="0">
                <a:latin typeface="Calibri" panose="020F0502020204030204" pitchFamily="34" charset="0"/>
                <a:cs typeface="Calibri" panose="020F0502020204030204" pitchFamily="34" charset="0"/>
              </a:rPr>
              <a:t>az egészséget támogató intézkedések közé tartozik</a:t>
            </a:r>
            <a:r>
              <a:rPr lang="hu-HU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e-AT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100" dirty="0">
                <a:solidFill>
                  <a:srgbClr val="000000"/>
                </a:solidFill>
              </a:rPr>
              <a:t>Dr. Rosemarie Kurz, Austrian Student Union, Departement for Intergenerational </a:t>
            </a:r>
            <a:r>
              <a:rPr lang="de-DE" altLang="de-DE" sz="1100" dirty="0" err="1">
                <a:solidFill>
                  <a:srgbClr val="000000"/>
                </a:solidFill>
              </a:rPr>
              <a:t>Issues</a:t>
            </a:r>
            <a:r>
              <a:rPr lang="de-DE" altLang="de-DE" sz="1100" dirty="0">
                <a:solidFill>
                  <a:srgbClr val="000000"/>
                </a:solidFill>
              </a:rPr>
              <a:t>, University Graz</a:t>
            </a:r>
          </a:p>
          <a:p>
            <a:pPr>
              <a:defRPr/>
            </a:pP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4C600">
            <a:alpha val="50000"/>
          </a:srgbClr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4C600">
            <a:alpha val="50000"/>
          </a:srgbClr>
        </a:solidFill>
        <a:ln w="9525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1169</Words>
  <Application>Microsoft Office PowerPoint</Application>
  <PresentationFormat>Bildschirmpräsentation (4:3)</PresentationFormat>
  <Paragraphs>126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Times New Roman</vt:lpstr>
      <vt:lpstr>Arial</vt:lpstr>
      <vt:lpstr>Verdana</vt:lpstr>
      <vt:lpstr>Wingdings</vt:lpstr>
      <vt:lpstr>Calibri</vt:lpstr>
      <vt:lpstr>Cambria</vt:lpstr>
      <vt:lpstr>Standarddesign</vt:lpstr>
      <vt:lpstr>PowerPoint-Präsentation</vt:lpstr>
      <vt:lpstr>PowerPoint-Präsentation</vt:lpstr>
      <vt:lpstr>PowerPoint-Präsentation</vt:lpstr>
      <vt:lpstr>Activity in old age, how to stay active</vt:lpstr>
      <vt:lpstr>Activity in old age, how to stay active</vt:lpstr>
      <vt:lpstr>"Activity in old age, how to stay active".</vt:lpstr>
      <vt:lpstr>Activity in old age, how to stay active</vt:lpstr>
      <vt:lpstr>Activity in old age, how to stay active</vt:lpstr>
      <vt:lpstr>Activity in old age, how to stay active</vt:lpstr>
      <vt:lpstr>Activity in old age, how to stay active</vt:lpstr>
      <vt:lpstr>Activity in old age, how to stay active</vt:lpstr>
      <vt:lpstr>Activity in old age, how to stay active</vt:lpstr>
      <vt:lpstr>Activity in old age, how to stay active</vt:lpstr>
      <vt:lpstr>Activity in old age, how to stay active</vt:lpstr>
      <vt:lpstr>PowerPoint-Präsentation</vt:lpstr>
      <vt:lpstr>PowerPoint-Präsentation</vt:lpstr>
    </vt:vector>
  </TitlesOfParts>
  <Company>gefas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GEFAS    Steiermark</dc:title>
  <dc:creator>gefas</dc:creator>
  <cp:lastModifiedBy>Microsoft-Konto</cp:lastModifiedBy>
  <cp:revision>99</cp:revision>
  <cp:lastPrinted>2022-05-18T10:11:49Z</cp:lastPrinted>
  <dcterms:created xsi:type="dcterms:W3CDTF">2004-12-07T13:06:03Z</dcterms:created>
  <dcterms:modified xsi:type="dcterms:W3CDTF">2022-10-05T08:31:39Z</dcterms:modified>
</cp:coreProperties>
</file>